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58" r:id="rId4"/>
    <p:sldId id="260" r:id="rId5"/>
    <p:sldId id="266" r:id="rId6"/>
    <p:sldId id="262" r:id="rId7"/>
    <p:sldId id="261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1E3F8-C256-45FF-B134-B95FB671FD15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E3B19-570D-49FA-AAAD-669C45991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E3B19-570D-49FA-AAAD-669C459912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346-9013-45A3-BD2A-348D29A8A86D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CCC9-42C9-460C-96C1-F79B92F2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4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346-9013-45A3-BD2A-348D29A8A86D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CCC9-42C9-460C-96C1-F79B92F2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346-9013-45A3-BD2A-348D29A8A86D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CCC9-42C9-460C-96C1-F79B92F2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346-9013-45A3-BD2A-348D29A8A86D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CCC9-42C9-460C-96C1-F79B92F2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0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346-9013-45A3-BD2A-348D29A8A86D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CCC9-42C9-460C-96C1-F79B92F2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7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346-9013-45A3-BD2A-348D29A8A86D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CCC9-42C9-460C-96C1-F79B92F2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4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346-9013-45A3-BD2A-348D29A8A86D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CCC9-42C9-460C-96C1-F79B92F2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346-9013-45A3-BD2A-348D29A8A86D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CCC9-42C9-460C-96C1-F79B92F2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346-9013-45A3-BD2A-348D29A8A86D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CCC9-42C9-460C-96C1-F79B92F2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0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346-9013-45A3-BD2A-348D29A8A86D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CCC9-42C9-460C-96C1-F79B92F2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346-9013-45A3-BD2A-348D29A8A86D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CCC9-42C9-460C-96C1-F79B92F2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802247"/>
            <a:ext cx="645160" cy="979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795"/>
            <a:ext cx="9144000" cy="413859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1346-9013-45A3-BD2A-348D29A8A86D}" type="datetimeFigureOut">
              <a:rPr lang="en-US" smtClean="0"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ECCC9-42C9-460C-96C1-F79B92F27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3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baseline="0">
          <a:solidFill>
            <a:srgbClr val="0D955E"/>
          </a:solidFill>
          <a:effectLst/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Fundrai$ing</a:t>
            </a:r>
            <a:r>
              <a:rPr lang="en-US" dirty="0" smtClean="0"/>
              <a:t> for $</a:t>
            </a:r>
            <a:r>
              <a:rPr lang="en-US" dirty="0" err="1" smtClean="0"/>
              <a:t>tudent</a:t>
            </a:r>
            <a:r>
              <a:rPr lang="en-US" dirty="0" smtClean="0"/>
              <a:t>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6934200" cy="1752600"/>
          </a:xfrm>
        </p:spPr>
        <p:txBody>
          <a:bodyPr/>
          <a:lstStyle/>
          <a:p>
            <a:r>
              <a:rPr lang="en-US" dirty="0"/>
              <a:t>$</a:t>
            </a:r>
            <a:r>
              <a:rPr lang="en-US" dirty="0" err="1" smtClean="0"/>
              <a:t>arah</a:t>
            </a:r>
            <a:r>
              <a:rPr lang="en-US" dirty="0" smtClean="0"/>
              <a:t> Westover, $OU Campus Organizer, Oregon $</a:t>
            </a:r>
            <a:r>
              <a:rPr lang="en-US" dirty="0" err="1" smtClean="0"/>
              <a:t>tudent</a:t>
            </a:r>
            <a:r>
              <a:rPr lang="en-US" dirty="0" smtClean="0"/>
              <a:t>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Que$tion</a:t>
            </a:r>
            <a:r>
              <a:rPr lang="en-US" dirty="0" smtClean="0"/>
              <a:t>$?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1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Even Need To Fundraise?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Before you begin your epic quest, ask yourself a few questions.</a:t>
            </a:r>
          </a:p>
          <a:p>
            <a:pPr lvl="1"/>
            <a:r>
              <a:rPr lang="en-US" dirty="0" smtClean="0"/>
              <a:t>What specifically, am I trying to fund?</a:t>
            </a:r>
          </a:p>
          <a:p>
            <a:pPr lvl="1"/>
            <a:r>
              <a:rPr lang="en-US" dirty="0" smtClean="0"/>
              <a:t>Are there other places I should seek funding first?</a:t>
            </a:r>
          </a:p>
          <a:p>
            <a:pPr lvl="1"/>
            <a:r>
              <a:rPr lang="en-US" dirty="0" smtClean="0"/>
              <a:t>Use good accounting practices</a:t>
            </a:r>
          </a:p>
          <a:p>
            <a:pPr lvl="1"/>
            <a:r>
              <a:rPr lang="en-US" dirty="0" smtClean="0"/>
              <a:t>Other funding sources to check:</a:t>
            </a:r>
          </a:p>
          <a:p>
            <a:pPr lvl="2"/>
            <a:r>
              <a:rPr lang="en-US" dirty="0" smtClean="0"/>
              <a:t>Talk to Bonnie to see what you club balance is</a:t>
            </a:r>
          </a:p>
          <a:p>
            <a:pPr lvl="2"/>
            <a:r>
              <a:rPr lang="en-US" dirty="0" smtClean="0"/>
              <a:t>The SOU general fund</a:t>
            </a:r>
          </a:p>
          <a:p>
            <a:pPr lvl="2"/>
            <a:r>
              <a:rPr lang="en-US" dirty="0"/>
              <a:t>Academic Departments</a:t>
            </a:r>
          </a:p>
          <a:p>
            <a:pPr lvl="2"/>
            <a:r>
              <a:rPr lang="en-US" dirty="0" smtClean="0"/>
              <a:t>SFC/ICCAC</a:t>
            </a:r>
          </a:p>
          <a:p>
            <a:pPr lvl="2"/>
            <a:r>
              <a:rPr lang="en-US" dirty="0" smtClean="0"/>
              <a:t>Pooling resources with other clubs and orgs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4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Sponsors</a:t>
            </a:r>
          </a:p>
          <a:p>
            <a:pPr lvl="1"/>
            <a:r>
              <a:rPr lang="en-US" sz="2400" dirty="0" smtClean="0"/>
              <a:t>Businesses</a:t>
            </a:r>
          </a:p>
          <a:p>
            <a:pPr lvl="1"/>
            <a:r>
              <a:rPr lang="en-US" sz="2400" dirty="0" smtClean="0"/>
              <a:t>Community Members</a:t>
            </a:r>
          </a:p>
          <a:p>
            <a:r>
              <a:rPr lang="en-US" dirty="0" smtClean="0"/>
              <a:t>Donations </a:t>
            </a:r>
          </a:p>
          <a:p>
            <a:pPr lvl="1"/>
            <a:r>
              <a:rPr lang="en-US" sz="2400" dirty="0" smtClean="0"/>
              <a:t>Monetary and In kind</a:t>
            </a:r>
          </a:p>
          <a:p>
            <a:pPr lvl="1"/>
            <a:r>
              <a:rPr lang="en-US" sz="2400" dirty="0" smtClean="0"/>
              <a:t>Local businesses/chains</a:t>
            </a:r>
          </a:p>
          <a:p>
            <a:pPr lvl="1"/>
            <a:r>
              <a:rPr lang="en-US" sz="2400" dirty="0" smtClean="0"/>
              <a:t>Individuals</a:t>
            </a:r>
          </a:p>
          <a:p>
            <a:pPr lvl="1"/>
            <a:r>
              <a:rPr lang="en-US" sz="2400" dirty="0" smtClean="0"/>
              <a:t>Foundations</a:t>
            </a:r>
          </a:p>
          <a:p>
            <a:r>
              <a:rPr lang="en-US" dirty="0" smtClean="0"/>
              <a:t>Partnerships with similar groups</a:t>
            </a:r>
          </a:p>
          <a:p>
            <a:r>
              <a:rPr lang="en-US" dirty="0" smtClean="0"/>
              <a:t>Grant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FUNdraising</a:t>
            </a:r>
            <a:r>
              <a:rPr lang="en-US" dirty="0" smtClean="0"/>
              <a:t> Events!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Raffle</a:t>
            </a:r>
          </a:p>
          <a:p>
            <a:r>
              <a:rPr lang="en-US" dirty="0" smtClean="0"/>
              <a:t>Bake sale</a:t>
            </a:r>
          </a:p>
          <a:p>
            <a:r>
              <a:rPr lang="en-US" dirty="0" smtClean="0"/>
              <a:t>Community dinner</a:t>
            </a:r>
          </a:p>
          <a:p>
            <a:r>
              <a:rPr lang="en-US" dirty="0" smtClean="0"/>
              <a:t>Sponsored </a:t>
            </a:r>
            <a:r>
              <a:rPr lang="en-US" dirty="0"/>
              <a:t>c</a:t>
            </a:r>
            <a:r>
              <a:rPr lang="en-US" dirty="0" smtClean="0"/>
              <a:t>ommunity service or marathon</a:t>
            </a:r>
          </a:p>
          <a:p>
            <a:r>
              <a:rPr lang="en-US" dirty="0" smtClean="0"/>
              <a:t>Organize a canvass (Door to door or at an event)</a:t>
            </a:r>
          </a:p>
          <a:p>
            <a:r>
              <a:rPr lang="en-US" dirty="0" smtClean="0"/>
              <a:t>Other ideas?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44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Fundraise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 Outline a budget breakdown and set  overall goals.  </a:t>
            </a:r>
          </a:p>
          <a:p>
            <a:pPr lvl="1"/>
            <a:r>
              <a:rPr lang="en-US" sz="2000" dirty="0" smtClean="0"/>
              <a:t>Goals should be specific ($ amount or items? volunteers?) and you should be able to describe exactly what funds will go towards. </a:t>
            </a:r>
          </a:p>
          <a:p>
            <a:pPr lvl="1"/>
            <a:r>
              <a:rPr lang="en-US" sz="2000" dirty="0" smtClean="0"/>
              <a:t>You are more likely to be successful if you frame your fundraising efforts around an ISSUE! </a:t>
            </a:r>
          </a:p>
          <a:p>
            <a:r>
              <a:rPr lang="en-US" sz="2400" dirty="0" smtClean="0"/>
              <a:t> ID potential donors, collect contact info. Create systems: </a:t>
            </a:r>
            <a:r>
              <a:rPr lang="en-US" sz="2400" dirty="0"/>
              <a:t>k</a:t>
            </a:r>
            <a:r>
              <a:rPr lang="en-US" sz="2400" dirty="0" smtClean="0"/>
              <a:t>eep and update  an organized database.</a:t>
            </a:r>
          </a:p>
          <a:p>
            <a:r>
              <a:rPr lang="en-US" sz="2400" dirty="0" smtClean="0"/>
              <a:t>Develop talking points and materials. Train  and role play with your volunteers</a:t>
            </a:r>
          </a:p>
          <a:p>
            <a:r>
              <a:rPr lang="en-US" sz="2400" dirty="0" smtClean="0"/>
              <a:t>Identify mechanism for collecting funds (Checks? Cash? </a:t>
            </a:r>
            <a:r>
              <a:rPr lang="en-US" sz="2400" dirty="0" err="1" smtClean="0"/>
              <a:t>Paypal</a:t>
            </a:r>
            <a:r>
              <a:rPr lang="en-US" sz="2400" dirty="0" smtClean="0"/>
              <a:t>? Square?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98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Donation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 smtClean="0"/>
              <a:t>1)Set goals and  ID a list of potential donors</a:t>
            </a:r>
          </a:p>
          <a:p>
            <a:pPr marL="0" indent="0">
              <a:buNone/>
            </a:pPr>
            <a:r>
              <a:rPr lang="en-US" sz="3800" dirty="0" smtClean="0"/>
              <a:t>2) Write your letters in a letter in a problem, solution, action format.</a:t>
            </a:r>
          </a:p>
          <a:p>
            <a:pPr marL="400050" lvl="1" indent="0">
              <a:buNone/>
            </a:pPr>
            <a:r>
              <a:rPr lang="en-US" sz="3800" dirty="0" smtClean="0"/>
              <a:t>Ex: </a:t>
            </a:r>
            <a:r>
              <a:rPr lang="en-US" sz="3800" b="1" dirty="0" smtClean="0"/>
              <a:t>Problem: </a:t>
            </a:r>
            <a:r>
              <a:rPr lang="en-US" sz="3800" dirty="0" smtClean="0"/>
              <a:t>“deregulation of the timber industry has led to deforestation in Oregon. This has displaced hundreds of Who’s, Oregon's most adorable and vulnerable forest inhabitant.” </a:t>
            </a:r>
          </a:p>
          <a:p>
            <a:pPr marL="400050" lvl="1" indent="0">
              <a:buNone/>
            </a:pPr>
            <a:r>
              <a:rPr lang="en-US" sz="3800" b="1" dirty="0" smtClean="0"/>
              <a:t>Solution: </a:t>
            </a:r>
            <a:r>
              <a:rPr lang="en-US" sz="3800" dirty="0" smtClean="0"/>
              <a:t>We need to plant 1,000 trees over the next year </a:t>
            </a:r>
          </a:p>
          <a:p>
            <a:pPr marL="400050" lvl="1" indent="0">
              <a:buNone/>
            </a:pPr>
            <a:r>
              <a:rPr lang="en-US" sz="3800" b="1" dirty="0" smtClean="0"/>
              <a:t>Action: </a:t>
            </a:r>
            <a:r>
              <a:rPr lang="en-US" sz="3800" dirty="0" smtClean="0"/>
              <a:t>By donating $10 a month you can finance our tree planting efforts and hire the </a:t>
            </a:r>
            <a:r>
              <a:rPr lang="en-US" sz="3800" dirty="0" err="1" smtClean="0"/>
              <a:t>Lorax</a:t>
            </a:r>
            <a:r>
              <a:rPr lang="en-US" sz="3800" dirty="0" smtClean="0"/>
              <a:t> to speak on behalf of the trees.</a:t>
            </a:r>
          </a:p>
          <a:p>
            <a:pPr marL="0" indent="0">
              <a:buNone/>
            </a:pPr>
            <a:r>
              <a:rPr lang="en-US" sz="3800" dirty="0" smtClean="0"/>
              <a:t>3)Deliver letters  and follow up. Meet in person if possible. Follow up be phone or drop by.</a:t>
            </a:r>
          </a:p>
          <a:p>
            <a:pPr marL="0" indent="0">
              <a:buNone/>
            </a:pPr>
            <a:endParaRPr lang="en-US" sz="3400" dirty="0" smtClean="0"/>
          </a:p>
          <a:p>
            <a:pPr marL="400050" lvl="1" indent="0">
              <a:buNone/>
            </a:pPr>
            <a:r>
              <a:rPr lang="en-US" sz="3400" dirty="0" smtClean="0"/>
              <a:t> </a:t>
            </a:r>
          </a:p>
          <a:p>
            <a:pPr marL="40005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700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Ask!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Direct Ask: a direct</a:t>
            </a:r>
            <a:r>
              <a:rPr lang="en-US" sz="2800" dirty="0"/>
              <a:t>,</a:t>
            </a:r>
            <a:r>
              <a:rPr lang="en-US" sz="2800" dirty="0" smtClean="0"/>
              <a:t> concrete ask that makes it difficult to answer anything other than yes or no. </a:t>
            </a:r>
          </a:p>
          <a:p>
            <a:r>
              <a:rPr lang="en-US" sz="2800" dirty="0" smtClean="0"/>
              <a:t>3 C’s and an F!</a:t>
            </a:r>
          </a:p>
          <a:p>
            <a:pPr lvl="1"/>
            <a:r>
              <a:rPr lang="en-US" sz="2400" dirty="0" smtClean="0"/>
              <a:t>Connect-Relationships matter!</a:t>
            </a:r>
          </a:p>
          <a:p>
            <a:pPr lvl="1"/>
            <a:r>
              <a:rPr lang="en-US" sz="2400" dirty="0" smtClean="0"/>
              <a:t>Context- Show them they can make a difference</a:t>
            </a:r>
          </a:p>
          <a:p>
            <a:pPr lvl="1"/>
            <a:r>
              <a:rPr lang="en-US" sz="2400" dirty="0" smtClean="0"/>
              <a:t>Commitment-Make the ask specific!</a:t>
            </a:r>
          </a:p>
          <a:p>
            <a:pPr lvl="1"/>
            <a:r>
              <a:rPr lang="en-US" sz="2400" dirty="0" smtClean="0"/>
              <a:t>Follow Up- Payment details and thanks!</a:t>
            </a:r>
          </a:p>
          <a:p>
            <a:r>
              <a:rPr lang="en-US" sz="2600" b="1" dirty="0" smtClean="0"/>
              <a:t>Expect a Yes! Understand that there will be “No’s” but keep a positive attitude and be confident!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4226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Donation Letters: Tips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Make it personal: </a:t>
            </a:r>
            <a:r>
              <a:rPr lang="en-US" sz="2400" dirty="0" smtClean="0"/>
              <a:t>Describe how this issue impacts you or why you care.</a:t>
            </a:r>
          </a:p>
          <a:p>
            <a:r>
              <a:rPr lang="en-US" sz="2400" b="1" dirty="0" smtClean="0"/>
              <a:t>Keep it brief: </a:t>
            </a:r>
            <a:r>
              <a:rPr lang="en-US" sz="2400" dirty="0" smtClean="0"/>
              <a:t>Letters should be no more than one page.</a:t>
            </a:r>
          </a:p>
          <a:p>
            <a:r>
              <a:rPr lang="en-US" sz="2400" b="1" dirty="0" smtClean="0"/>
              <a:t>Include specifics: </a:t>
            </a:r>
            <a:r>
              <a:rPr lang="en-US" sz="2400" dirty="0" smtClean="0"/>
              <a:t>and interesting facts about your issue.</a:t>
            </a:r>
          </a:p>
          <a:p>
            <a:r>
              <a:rPr lang="en-US" sz="2400" b="1" dirty="0" smtClean="0"/>
              <a:t>E-mail or Hand deliver letters: </a:t>
            </a:r>
            <a:r>
              <a:rPr lang="en-US" sz="2400" dirty="0" smtClean="0"/>
              <a:t>In person is best especially if you are not sure exactly who to address it to! </a:t>
            </a:r>
          </a:p>
          <a:p>
            <a:r>
              <a:rPr lang="en-US" sz="2400" b="1" dirty="0" smtClean="0"/>
              <a:t>Set Deadlines: </a:t>
            </a:r>
            <a:r>
              <a:rPr lang="en-US" sz="2400" dirty="0" smtClean="0"/>
              <a:t>Give potential donors a date to respond by and details on payment (Checks? Online? In-kind?)</a:t>
            </a:r>
          </a:p>
          <a:p>
            <a:r>
              <a:rPr lang="en-US" sz="2400" b="1" u="sng" dirty="0" smtClean="0"/>
              <a:t>Follow up: </a:t>
            </a:r>
            <a:r>
              <a:rPr lang="en-US" sz="2400" dirty="0" smtClean="0"/>
              <a:t>Call or drop in 1 week after letters are sent/delivered</a:t>
            </a:r>
          </a:p>
          <a:p>
            <a:r>
              <a:rPr lang="en-US" sz="2400" b="1" dirty="0" smtClean="0"/>
              <a:t>Keep Track! </a:t>
            </a:r>
            <a:r>
              <a:rPr lang="en-US" sz="2400" dirty="0" smtClean="0"/>
              <a:t>Create an excel sheet that details points of contact, responses and amounts. This helps you know who to thank!</a:t>
            </a:r>
          </a:p>
        </p:txBody>
      </p:sp>
    </p:spTree>
    <p:extLst>
      <p:ext uri="{BB962C8B-B14F-4D97-AF65-F5344CB8AC3E}">
        <p14:creationId xmlns:p14="http://schemas.microsoft.com/office/powerpoint/2010/main" val="106401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Saying 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Thank you cards- </a:t>
            </a:r>
            <a:r>
              <a:rPr lang="en-US" dirty="0"/>
              <a:t>Hand </a:t>
            </a:r>
            <a:r>
              <a:rPr lang="en-US" dirty="0" smtClean="0"/>
              <a:t>written! Include pictures </a:t>
            </a:r>
            <a:r>
              <a:rPr lang="en-US" dirty="0"/>
              <a:t>of your event, have everyone </a:t>
            </a:r>
            <a:r>
              <a:rPr lang="en-US" dirty="0" smtClean="0"/>
              <a:t>sign</a:t>
            </a:r>
            <a:r>
              <a:rPr lang="en-US" dirty="0"/>
              <a:t> </a:t>
            </a:r>
            <a:r>
              <a:rPr lang="en-US" dirty="0" smtClean="0"/>
              <a:t>the card!</a:t>
            </a:r>
          </a:p>
          <a:p>
            <a:r>
              <a:rPr lang="en-US" b="1" dirty="0" smtClean="0"/>
              <a:t>Offer Promotion-</a:t>
            </a:r>
            <a:r>
              <a:rPr lang="en-US" dirty="0" smtClean="0"/>
              <a:t>Promote sponsors at your event. (Add space in program, tweets, FB Posts, logo on posters etc…)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42146"/>
      </p:ext>
    </p:extLst>
  </p:cSld>
  <p:clrMapOvr>
    <a:masterClrMapping/>
  </p:clrMapOvr>
</p:sld>
</file>

<file path=ppt/theme/theme1.xml><?xml version="1.0" encoding="utf-8"?>
<a:theme xmlns:a="http://schemas.openxmlformats.org/drawingml/2006/main" name="OSA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OSA Powerpoint Template-1</Template>
  <TotalTime>1798</TotalTime>
  <Words>613</Words>
  <Application>Microsoft Office PowerPoint</Application>
  <PresentationFormat>On-screen Show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OSA_PowerPoint_Template</vt:lpstr>
      <vt:lpstr>Introduction to Fundrai$ing for $tudent Groups</vt:lpstr>
      <vt:lpstr>Do I Even Need To Fundraise?</vt:lpstr>
      <vt:lpstr>Types of Fundraising</vt:lpstr>
      <vt:lpstr>FUNdraising Events!</vt:lpstr>
      <vt:lpstr>Preparing to Fundraise</vt:lpstr>
      <vt:lpstr>Donation Letters</vt:lpstr>
      <vt:lpstr>Making the Ask!</vt:lpstr>
      <vt:lpstr>Donation Letters: Tips for Success</vt:lpstr>
      <vt:lpstr>Saying Thanks!</vt:lpstr>
      <vt:lpstr>Que$tion$?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Fundraising for Student Groups</dc:title>
  <dc:creator>westovers</dc:creator>
  <cp:lastModifiedBy>Bratcher</cp:lastModifiedBy>
  <cp:revision>23</cp:revision>
  <dcterms:created xsi:type="dcterms:W3CDTF">2013-11-11T01:40:36Z</dcterms:created>
  <dcterms:modified xsi:type="dcterms:W3CDTF">2013-12-26T19:23:51Z</dcterms:modified>
</cp:coreProperties>
</file>